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Noto Sans JP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h88xh5M1c/DSxqGn3uRBwGoOoY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6D36BC-03FC-45B9-B45A-E370546DC3DF}">
  <a:tblStyle styleId="{B66D36BC-03FC-45B9-B45A-E370546DC3D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NotoSansJP-regular.fntdata"/><Relationship Id="rId27" Type="http://schemas.openxmlformats.org/officeDocument/2006/relationships/font" Target="fonts/Montserrat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otoSansJP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12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1" Type="http://schemas.openxmlformats.org/officeDocument/2006/relationships/image" Target="../media/image1.png"/><Relationship Id="rId10" Type="http://schemas.openxmlformats.org/officeDocument/2006/relationships/image" Target="../media/image38.png"/><Relationship Id="rId12" Type="http://schemas.openxmlformats.org/officeDocument/2006/relationships/image" Target="../media/image15.pn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9.png"/><Relationship Id="rId13" Type="http://schemas.openxmlformats.org/officeDocument/2006/relationships/image" Target="../media/image5.png"/><Relationship Id="rId1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jpg"/><Relationship Id="rId10" Type="http://schemas.openxmlformats.org/officeDocument/2006/relationships/image" Target="../media/image24.png"/><Relationship Id="rId13" Type="http://schemas.openxmlformats.org/officeDocument/2006/relationships/image" Target="../media/image31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5" Type="http://schemas.openxmlformats.org/officeDocument/2006/relationships/image" Target="../media/image12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23425" y="2110050"/>
            <a:ext cx="5463482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NGHIÊN CỨU CÔNG CỤ ORCHESTRATION &amp; TỰ ĐỘNG HÓA PIPELINE INGESTION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323425" y="328663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Nhóm: 04</a:t>
            </a:r>
            <a:endParaRPr b="1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23425" y="359441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GVHD: </a:t>
            </a: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TS. Nguyễn Trần Minh Thư</a:t>
            </a:r>
            <a:endParaRPr b="1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2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12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12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09</a:t>
            </a:r>
            <a:endParaRPr/>
          </a:p>
        </p:txBody>
      </p:sp>
      <p:cxnSp>
        <p:nvCxnSpPr>
          <p:cNvPr id="252" name="Google Shape;252;p12"/>
          <p:cNvCxnSpPr/>
          <p:nvPr/>
        </p:nvCxnSpPr>
        <p:spPr>
          <a:xfrm>
            <a:off x="708175" y="2129150"/>
            <a:ext cx="0" cy="2411400"/>
          </a:xfrm>
          <a:prstGeom prst="straightConnector1">
            <a:avLst/>
          </a:prstGeom>
          <a:noFill/>
          <a:ln cap="flat" cmpd="sng" w="3810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12"/>
          <p:cNvSpPr txBox="1"/>
          <p:nvPr/>
        </p:nvSpPr>
        <p:spPr>
          <a:xfrm>
            <a:off x="891975" y="23308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</a:t>
            </a:r>
            <a:endParaRPr b="0" i="0" sz="5100" u="none" cap="none" strike="noStrike">
              <a:solidFill>
                <a:srgbClr val="002B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12"/>
          <p:cNvSpPr txBox="1"/>
          <p:nvPr/>
        </p:nvSpPr>
        <p:spPr>
          <a:xfrm>
            <a:off x="891975" y="32116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 sánh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13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13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SO SÁNH</a:t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101245" y="2559121"/>
            <a:ext cx="8941511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Khác nhau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2" name="Google Shape;262;p13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13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13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/>
          </a:p>
        </p:txBody>
      </p:sp>
      <p:sp>
        <p:nvSpPr>
          <p:cNvPr id="265" name="Google Shape;265;p13"/>
          <p:cNvSpPr txBox="1"/>
          <p:nvPr/>
        </p:nvSpPr>
        <p:spPr>
          <a:xfrm>
            <a:off x="181910" y="1687487"/>
            <a:ext cx="1966439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Điều phối dữ liệu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Xác định các asset và mối quan hệ giữa chúng</a:t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101245" y="446663"/>
            <a:ext cx="8941511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Giống nhau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2443835" y="1687487"/>
            <a:ext cx="1966439" cy="353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Xử lý theo pipeline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4705760" y="1687487"/>
            <a:ext cx="2102046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Khả năng mở rộng cao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Xử lý dữ liệu quy mô lớn, có thể mở rộng theo chiều ngang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3"/>
          <p:cNvSpPr txBox="1"/>
          <p:nvPr/>
        </p:nvSpPr>
        <p:spPr>
          <a:xfrm>
            <a:off x="6967686" y="1687487"/>
            <a:ext cx="1966439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Hỗ trợ đa nguồn dữ liệu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Databases, APIs, file systems, cloud storage</a:t>
            </a:r>
            <a:endParaRPr/>
          </a:p>
        </p:txBody>
      </p:sp>
      <p:pic>
        <p:nvPicPr>
          <p:cNvPr descr="Ingestion Special Lineal color icon" id="270" name="Google Shape;2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9432" y="888487"/>
            <a:ext cx="723823" cy="72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2902" y="764351"/>
            <a:ext cx="1660413" cy="1106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pe - Free industry icons" id="272" name="Google Shape;27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341" y="914084"/>
            <a:ext cx="692466" cy="6924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gitalization, company, datanomics, corporation, digital enterprise ..." id="273" name="Google Shape;27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8215" y="833666"/>
            <a:ext cx="740441" cy="74044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3"/>
          <p:cNvSpPr/>
          <p:nvPr/>
        </p:nvSpPr>
        <p:spPr>
          <a:xfrm>
            <a:off x="2512619" y="3043036"/>
            <a:ext cx="3047700" cy="347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Apache NiFi</a:t>
            </a: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6028956" y="3043036"/>
            <a:ext cx="3013800" cy="347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Dagster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124281" y="3043036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002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Tiêu chí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13"/>
          <p:cNvCxnSpPr/>
          <p:nvPr/>
        </p:nvCxnSpPr>
        <p:spPr>
          <a:xfrm>
            <a:off x="2297281" y="3301518"/>
            <a:ext cx="0" cy="132978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13"/>
          <p:cNvCxnSpPr/>
          <p:nvPr/>
        </p:nvCxnSpPr>
        <p:spPr>
          <a:xfrm>
            <a:off x="5820996" y="3301518"/>
            <a:ext cx="0" cy="132978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13"/>
          <p:cNvSpPr/>
          <p:nvPr/>
        </p:nvSpPr>
        <p:spPr>
          <a:xfrm>
            <a:off x="124281" y="3624824"/>
            <a:ext cx="1919700" cy="347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Ingestion </a:t>
            </a: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124281" y="4206613"/>
            <a:ext cx="1919700" cy="347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Orchestration 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2512619" y="3615113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dữ liệu từ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nhiều nguồn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với giao diện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kéo-thả</a:t>
            </a: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6011994" y="3615113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Tích hợp qua </a:t>
            </a:r>
            <a:r>
              <a:rPr b="1" i="0" lang="en-US" sz="1100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asset/script</a:t>
            </a:r>
            <a:endParaRPr b="1" i="0" sz="1100" u="none" cap="none" strike="noStrik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2512619" y="4205449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scheduling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và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routing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nhưng giới hạn 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6028956" y="4200799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Hỗ trợ </a:t>
            </a:r>
            <a:r>
              <a:rPr b="1" i="0" lang="en-US" sz="1100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retry, conditional logic</a:t>
            </a:r>
            <a:endParaRPr b="1" i="0" sz="1100" u="none" cap="none" strike="noStrik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14"/>
          <p:cNvCxnSpPr/>
          <p:nvPr/>
        </p:nvCxnSpPr>
        <p:spPr>
          <a:xfrm>
            <a:off x="-21300" y="287524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4"/>
          <p:cNvSpPr txBox="1"/>
          <p:nvPr/>
        </p:nvSpPr>
        <p:spPr>
          <a:xfrm>
            <a:off x="73975" y="0"/>
            <a:ext cx="74352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SO SÁNH: Điểm khác nhau giữa Apache NiFi và Dagster</a:t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139663" y="392659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002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Tiêu chí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2525550" y="942678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Clustering, REST API, Kafka, Hadoop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6022263" y="934383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Môi trường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Docker, dbt, Spark...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14"/>
          <p:cNvCxnSpPr/>
          <p:nvPr/>
        </p:nvCxnSpPr>
        <p:spPr>
          <a:xfrm>
            <a:off x="2324500" y="671463"/>
            <a:ext cx="0" cy="41118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14"/>
          <p:cNvCxnSpPr/>
          <p:nvPr/>
        </p:nvCxnSpPr>
        <p:spPr>
          <a:xfrm>
            <a:off x="5809813" y="671463"/>
            <a:ext cx="0" cy="411180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14"/>
          <p:cNvSpPr/>
          <p:nvPr/>
        </p:nvSpPr>
        <p:spPr>
          <a:xfrm>
            <a:off x="139663" y="942678"/>
            <a:ext cx="1919700" cy="347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Khả năng tích hợp</a:t>
            </a:r>
            <a:endParaRPr/>
          </a:p>
        </p:txBody>
      </p:sp>
      <p:sp>
        <p:nvSpPr>
          <p:cNvPr id="297" name="Google Shape;297;p14"/>
          <p:cNvSpPr/>
          <p:nvPr/>
        </p:nvSpPr>
        <p:spPr>
          <a:xfrm>
            <a:off x="139663" y="1524875"/>
            <a:ext cx="1919700" cy="347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Khả năng mở rộng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139663" y="2107072"/>
            <a:ext cx="1919700" cy="347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Độ phức tạp</a:t>
            </a:r>
            <a:endParaRPr/>
          </a:p>
        </p:txBody>
      </p:sp>
      <p:sp>
        <p:nvSpPr>
          <p:cNvPr id="299" name="Google Shape;299;p14"/>
          <p:cNvSpPr/>
          <p:nvPr/>
        </p:nvSpPr>
        <p:spPr>
          <a:xfrm>
            <a:off x="139663" y="2689269"/>
            <a:ext cx="1919700" cy="347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CI/CD Support 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139663" y="3271466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668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Xử lý real-time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4"/>
          <p:cNvSpPr/>
          <p:nvPr/>
        </p:nvSpPr>
        <p:spPr>
          <a:xfrm>
            <a:off x="139663" y="3853663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668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Latency 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92088" y="4435863"/>
            <a:ext cx="2019963" cy="347400"/>
          </a:xfrm>
          <a:prstGeom prst="roundRect">
            <a:avLst>
              <a:gd fmla="val 16667" name="adj"/>
            </a:avLst>
          </a:prstGeom>
          <a:solidFill>
            <a:srgbClr val="668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Conditional branching 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2525550" y="1516580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Hỗ trợ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clustering, scale-out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6022263" y="1508285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thể triển khai trên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nhưng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phức tạp hơn 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2525550" y="2115367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Dễ dùng cho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người mới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6022263" y="2107072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Phù hợp với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lập trình viên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phức tạp hơn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2525550" y="2689269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thể tích hợp nhưng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không mạnh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thiếu tooling chuyên dụng 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4"/>
          <p:cNvSpPr/>
          <p:nvPr/>
        </p:nvSpPr>
        <p:spPr>
          <a:xfrm>
            <a:off x="6022263" y="2680974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Hỗ trợ tốt</a:t>
            </a:r>
            <a:endParaRPr/>
          </a:p>
        </p:txBody>
      </p:sp>
      <p:sp>
        <p:nvSpPr>
          <p:cNvPr id="309" name="Google Shape;309;p14"/>
          <p:cNvSpPr/>
          <p:nvPr/>
        </p:nvSpPr>
        <p:spPr>
          <a:xfrm>
            <a:off x="2525550" y="3277036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Hỗ trợ tốt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/>
          <p:cNvSpPr/>
          <p:nvPr/>
        </p:nvSpPr>
        <p:spPr>
          <a:xfrm>
            <a:off x="6022263" y="3268741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yếu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xử lý batch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không tối ưu cho real-time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525550" y="3850938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Độ trễ thấp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4"/>
          <p:cNvSpPr/>
          <p:nvPr/>
        </p:nvSpPr>
        <p:spPr>
          <a:xfrm>
            <a:off x="6022263" y="3842643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Phụ thuộc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scheduler, latency cao hơn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batch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4"/>
          <p:cNvSpPr/>
          <p:nvPr/>
        </p:nvSpPr>
        <p:spPr>
          <a:xfrm>
            <a:off x="2525550" y="4444158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Có, nhưng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giới hạn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 chủ yếu qua cấu hình UI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6022263" y="4435863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hỗ trợ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4"/>
          <p:cNvSpPr/>
          <p:nvPr/>
        </p:nvSpPr>
        <p:spPr>
          <a:xfrm>
            <a:off x="2525550" y="390051"/>
            <a:ext cx="3047700" cy="347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Apache NiFi</a:t>
            </a:r>
            <a:endParaRPr/>
          </a:p>
        </p:txBody>
      </p:sp>
      <p:sp>
        <p:nvSpPr>
          <p:cNvPr id="316" name="Google Shape;316;p14"/>
          <p:cNvSpPr/>
          <p:nvPr/>
        </p:nvSpPr>
        <p:spPr>
          <a:xfrm>
            <a:off x="6022263" y="385238"/>
            <a:ext cx="3013800" cy="347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Dagster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7" name="Google Shape;317;p14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14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14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15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15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SO SÁNH</a:t>
            </a: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119939" y="2733601"/>
            <a:ext cx="8941511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Kết luận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7" name="Google Shape;327;p15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15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15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/>
          </a:p>
        </p:txBody>
      </p:sp>
      <p:sp>
        <p:nvSpPr>
          <p:cNvPr id="330" name="Google Shape;330;p15"/>
          <p:cNvSpPr/>
          <p:nvPr/>
        </p:nvSpPr>
        <p:spPr>
          <a:xfrm>
            <a:off x="2497413" y="520941"/>
            <a:ext cx="3047700" cy="347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Apache NiFi</a:t>
            </a:r>
            <a:endParaRPr/>
          </a:p>
        </p:txBody>
      </p:sp>
      <p:sp>
        <p:nvSpPr>
          <p:cNvPr id="331" name="Google Shape;331;p15"/>
          <p:cNvSpPr/>
          <p:nvPr/>
        </p:nvSpPr>
        <p:spPr>
          <a:xfrm>
            <a:off x="6013750" y="520941"/>
            <a:ext cx="3013800" cy="347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Dagster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109075" y="520941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002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Tiêu chí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3" name="Google Shape;333;p15"/>
          <p:cNvCxnSpPr/>
          <p:nvPr/>
        </p:nvCxnSpPr>
        <p:spPr>
          <a:xfrm>
            <a:off x="2282075" y="779423"/>
            <a:ext cx="0" cy="1697077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5"/>
          <p:cNvCxnSpPr/>
          <p:nvPr/>
        </p:nvCxnSpPr>
        <p:spPr>
          <a:xfrm>
            <a:off x="5805790" y="779423"/>
            <a:ext cx="0" cy="1697077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15"/>
          <p:cNvSpPr/>
          <p:nvPr/>
        </p:nvSpPr>
        <p:spPr>
          <a:xfrm>
            <a:off x="109075" y="1102729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668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Plugin/extension </a:t>
            </a:r>
            <a:endParaRPr/>
          </a:p>
        </p:txBody>
      </p:sp>
      <p:sp>
        <p:nvSpPr>
          <p:cNvPr id="336" name="Google Shape;336;p15"/>
          <p:cNvSpPr/>
          <p:nvPr/>
        </p:nvSpPr>
        <p:spPr>
          <a:xfrm>
            <a:off x="109075" y="1684518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668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Độ ổn định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2497413" y="1093018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Processor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phong phú 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/>
          <p:nvPr/>
        </p:nvSpPr>
        <p:spPr>
          <a:xfrm>
            <a:off x="5996788" y="1093018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Python lib </a:t>
            </a: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2497413" y="1683354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Ổn định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trong môi trường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production stream</a:t>
            </a:r>
            <a:endParaRPr/>
          </a:p>
        </p:txBody>
      </p:sp>
      <p:sp>
        <p:nvSpPr>
          <p:cNvPr id="340" name="Google Shape;340;p15"/>
          <p:cNvSpPr/>
          <p:nvPr/>
        </p:nvSpPr>
        <p:spPr>
          <a:xfrm>
            <a:off x="6013750" y="1678704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Ổn định nếu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cấu hình đúng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nhưng dễ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gặp lỗi nếu CI/CD không tốt 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5"/>
          <p:cNvSpPr/>
          <p:nvPr/>
        </p:nvSpPr>
        <p:spPr>
          <a:xfrm>
            <a:off x="109075" y="2265460"/>
            <a:ext cx="1919700" cy="347400"/>
          </a:xfrm>
          <a:prstGeom prst="roundRect">
            <a:avLst>
              <a:gd fmla="val 16667" name="adj"/>
            </a:avLst>
          </a:prstGeom>
          <a:solidFill>
            <a:srgbClr val="668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Quản lý lỗi 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5"/>
          <p:cNvSpPr/>
          <p:nvPr/>
        </p:nvSpPr>
        <p:spPr>
          <a:xfrm>
            <a:off x="2497413" y="2265460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5A6B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Retry logic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ở từng processor, log chi tiết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5"/>
          <p:cNvSpPr/>
          <p:nvPr/>
        </p:nvSpPr>
        <p:spPr>
          <a:xfrm>
            <a:off x="6010645" y="2265460"/>
            <a:ext cx="3047700" cy="34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B8A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Retry logic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mạnh, dễ kiểm thử</a:t>
            </a:r>
            <a:endParaRPr b="1" i="0" sz="1100" u="none" cap="none" strike="noStrik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5"/>
          <p:cNvSpPr txBox="1"/>
          <p:nvPr/>
        </p:nvSpPr>
        <p:spPr>
          <a:xfrm>
            <a:off x="211766" y="4262776"/>
            <a:ext cx="1177499" cy="353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Xử lý real-time</a:t>
            </a:r>
            <a:endParaRPr b="0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 txBox="1"/>
          <p:nvPr/>
        </p:nvSpPr>
        <p:spPr>
          <a:xfrm>
            <a:off x="2935951" y="4262776"/>
            <a:ext cx="1553998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Dùng tốt với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Hadoop ecosystem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15"/>
          <p:cNvCxnSpPr/>
          <p:nvPr/>
        </p:nvCxnSpPr>
        <p:spPr>
          <a:xfrm>
            <a:off x="4572000" y="3479421"/>
            <a:ext cx="0" cy="1473579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15"/>
          <p:cNvSpPr txBox="1"/>
          <p:nvPr/>
        </p:nvSpPr>
        <p:spPr>
          <a:xfrm>
            <a:off x="1385609" y="4241896"/>
            <a:ext cx="1553998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Không cần nhiều code,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dễ tiếp cận</a:t>
            </a:r>
            <a:endParaRPr/>
          </a:p>
        </p:txBody>
      </p:sp>
      <p:pic>
        <p:nvPicPr>
          <p:cNvPr descr="Compliance - Free time and date icons" id="348" name="Google Shape;3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478" y="3565652"/>
            <a:ext cx="646073" cy="646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v, div coding, html, html coding, source code icon - Download on ..." id="349" name="Google Shape;34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608" y="3667695"/>
            <a:ext cx="528756" cy="52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5"/>
          <p:cNvSpPr/>
          <p:nvPr/>
        </p:nvSpPr>
        <p:spPr>
          <a:xfrm>
            <a:off x="1642488" y="3127309"/>
            <a:ext cx="1305751" cy="347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Apache NiFi</a:t>
            </a:r>
            <a:endParaRPr/>
          </a:p>
        </p:txBody>
      </p:sp>
      <p:pic>
        <p:nvPicPr>
          <p:cNvPr descr="Hadoop Icon" id="351" name="Google Shape;35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3149" y="3657748"/>
            <a:ext cx="1347108" cy="67355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5"/>
          <p:cNvSpPr txBox="1"/>
          <p:nvPr/>
        </p:nvSpPr>
        <p:spPr>
          <a:xfrm>
            <a:off x="4725319" y="4262776"/>
            <a:ext cx="1177499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Pipeline phức tạp </a:t>
            </a:r>
            <a:endParaRPr/>
          </a:p>
        </p:txBody>
      </p:sp>
      <p:sp>
        <p:nvSpPr>
          <p:cNvPr id="353" name="Google Shape;353;p15"/>
          <p:cNvSpPr txBox="1"/>
          <p:nvPr/>
        </p:nvSpPr>
        <p:spPr>
          <a:xfrm>
            <a:off x="7343779" y="4262776"/>
            <a:ext cx="1833559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Hợp với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modern stack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(Snowflake, dbt, Airbyte...)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5"/>
          <p:cNvSpPr txBox="1"/>
          <p:nvPr/>
        </p:nvSpPr>
        <p:spPr>
          <a:xfrm>
            <a:off x="5899162" y="4241896"/>
            <a:ext cx="1553998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Kiểm thử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tự động,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CI/CD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tốt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5"/>
          <p:cNvSpPr/>
          <p:nvPr/>
        </p:nvSpPr>
        <p:spPr>
          <a:xfrm>
            <a:off x="6156041" y="3127309"/>
            <a:ext cx="1305751" cy="347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Dagster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tack - Business &amp; Finance Icons" id="356" name="Google Shape;35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706" y="3581698"/>
            <a:ext cx="646073" cy="646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pe - Free industry icons" id="357" name="Google Shape;35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03991" y="3697541"/>
            <a:ext cx="593968" cy="59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0910" y="3686975"/>
            <a:ext cx="1244973" cy="65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61;p2"/>
          <p:cNvGraphicFramePr/>
          <p:nvPr/>
        </p:nvGraphicFramePr>
        <p:xfrm>
          <a:off x="528250" y="115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{B66D36BC-03FC-45B9-B45A-E370546DC3DF}</a:tableStyleId>
              </a:tblPr>
              <a:tblGrid>
                <a:gridCol w="4098725"/>
                <a:gridCol w="4098725"/>
              </a:tblGrid>
              <a:tr h="66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MSSV</a:t>
                      </a:r>
                      <a:endParaRPr b="1" sz="16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B6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Họ và tên</a:t>
                      </a:r>
                      <a:endParaRPr b="1" sz="16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B65"/>
                    </a:solidFill>
                  </a:tcPr>
                </a:tc>
              </a:tr>
              <a:tr h="6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21120213</a:t>
                      </a:r>
                      <a:endParaRPr sz="1400" u="none" cap="none" strike="noStrike"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Lê Đức Cường</a:t>
                      </a:r>
                      <a:endParaRPr sz="1400" u="none" cap="none" strike="noStrike"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21120322</a:t>
                      </a:r>
                      <a:endParaRPr sz="1400" u="none" cap="none" strike="noStrike"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Nguyễn Dương Trường Sinh</a:t>
                      </a:r>
                      <a:endParaRPr sz="1400" u="none" cap="none" strike="noStrike"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22120100</a:t>
                      </a:r>
                      <a:endParaRPr sz="1400" u="none" cap="none" strike="noStrike"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Phạm Trần Trung Hậu</a:t>
                      </a:r>
                      <a:endParaRPr sz="1400" u="none" cap="none" strike="noStrike"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22120448</a:t>
                      </a:r>
                      <a:endParaRPr sz="1400" u="none" cap="none" strike="noStrike"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Bùi Đoàn Thúy Vy </a:t>
                      </a:r>
                      <a:endParaRPr sz="1400" u="none" cap="none" strike="noStrike"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" name="Google Shape;62;p2"/>
          <p:cNvSpPr txBox="1"/>
          <p:nvPr/>
        </p:nvSpPr>
        <p:spPr>
          <a:xfrm>
            <a:off x="2694225" y="575075"/>
            <a:ext cx="38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DANH SÁCH THÀNH VIÊN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" name="Google Shape;63;p2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2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2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/>
        </p:nvSpPr>
        <p:spPr>
          <a:xfrm>
            <a:off x="2639250" y="264374"/>
            <a:ext cx="3865500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" name="Google Shape;71;p3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3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3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5883" y="726009"/>
            <a:ext cx="2330963" cy="2074123"/>
          </a:xfrm>
          <a:prstGeom prst="diamond">
            <a:avLst/>
          </a:prstGeom>
          <a:noFill/>
          <a:ln cap="flat" cmpd="sng" w="28575">
            <a:solidFill>
              <a:srgbClr val="DD7E6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4572000" y="618958"/>
            <a:ext cx="2330963" cy="2074123"/>
          </a:xfrm>
          <a:prstGeom prst="diamond">
            <a:avLst/>
          </a:prstGeom>
          <a:noFill/>
          <a:ln cap="flat" cmpd="sng" w="28575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2336846" y="2462192"/>
            <a:ext cx="2215962" cy="2039671"/>
          </a:xfrm>
          <a:prstGeom prst="diamond">
            <a:avLst/>
          </a:prstGeom>
          <a:noFill/>
          <a:ln cap="flat" cmpd="sng" w="28575">
            <a:solidFill>
              <a:srgbClr val="A64D7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787962" y="2450419"/>
            <a:ext cx="2330963" cy="2074123"/>
          </a:xfrm>
          <a:prstGeom prst="diamond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171719" y="1532252"/>
            <a:ext cx="1999290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Giới thiệu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2445182" y="3251209"/>
            <a:ext cx="1999290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Apache NiFi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4737836" y="1425201"/>
            <a:ext cx="1999290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Dagster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6953798" y="3251208"/>
            <a:ext cx="1999290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So sánh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" name="Google Shape;82;p3"/>
          <p:cNvCxnSpPr/>
          <p:nvPr/>
        </p:nvCxnSpPr>
        <p:spPr>
          <a:xfrm>
            <a:off x="1628078" y="2450419"/>
            <a:ext cx="1150800" cy="605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8F8F8F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83" name="Google Shape;83;p3"/>
          <p:cNvCxnSpPr/>
          <p:nvPr/>
        </p:nvCxnSpPr>
        <p:spPr>
          <a:xfrm flipH="1" rot="10800000">
            <a:off x="4081346" y="2216769"/>
            <a:ext cx="994800" cy="789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8F8F8F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84" name="Google Shape;84;p3"/>
          <p:cNvCxnSpPr/>
          <p:nvPr/>
        </p:nvCxnSpPr>
        <p:spPr>
          <a:xfrm>
            <a:off x="6156399" y="2450419"/>
            <a:ext cx="904500" cy="694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8F8F8F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4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4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4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cxnSp>
        <p:nvCxnSpPr>
          <p:cNvPr id="92" name="Google Shape;92;p4"/>
          <p:cNvCxnSpPr/>
          <p:nvPr/>
        </p:nvCxnSpPr>
        <p:spPr>
          <a:xfrm>
            <a:off x="708175" y="2129150"/>
            <a:ext cx="0" cy="2411400"/>
          </a:xfrm>
          <a:prstGeom prst="straightConnector1">
            <a:avLst/>
          </a:prstGeom>
          <a:noFill/>
          <a:ln cap="flat" cmpd="sng" w="3810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4"/>
          <p:cNvSpPr txBox="1"/>
          <p:nvPr/>
        </p:nvSpPr>
        <p:spPr>
          <a:xfrm>
            <a:off x="891975" y="23308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</a:t>
            </a:r>
            <a:endParaRPr b="0" i="0" sz="5100" u="none" cap="none" strike="noStrike">
              <a:solidFill>
                <a:srgbClr val="002B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891975" y="32116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Giới thiệu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5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5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5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cxnSp>
        <p:nvCxnSpPr>
          <p:cNvPr id="102" name="Google Shape;102;p5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5"/>
          <p:cNvSpPr txBox="1"/>
          <p:nvPr/>
        </p:nvSpPr>
        <p:spPr>
          <a:xfrm>
            <a:off x="73975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Giới thiệu  </a:t>
            </a:r>
            <a:endParaRPr b="1" i="0" sz="1400" u="none" cap="none" strike="noStrike">
              <a:solidFill>
                <a:srgbClr val="002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180641" y="400200"/>
            <a:ext cx="8782718" cy="83950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Khái niệm</a:t>
            </a:r>
            <a:endParaRPr b="1" i="0" sz="15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Ingestion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Thu thập dữ liệu từ nhiều nguồn → đẩy vào hệ thống lưu trữ (data lake, warehouse…).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Orchestration: 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Điều phối và tự động hóa luồng dữ liệu → tích hợp, chuyển đổi phục vụ phân tích.</a:t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80640" y="1428138"/>
            <a:ext cx="5127339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Mục tiêu Orchestration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5673744" y="1428138"/>
            <a:ext cx="3261107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Công cụ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" name="Google Shape;107;p5"/>
          <p:cNvCxnSpPr/>
          <p:nvPr/>
        </p:nvCxnSpPr>
        <p:spPr>
          <a:xfrm>
            <a:off x="5490861" y="1428138"/>
            <a:ext cx="0" cy="3322282"/>
          </a:xfrm>
          <a:prstGeom prst="straightConnector1">
            <a:avLst/>
          </a:prstGeom>
          <a:noFill/>
          <a:ln cap="flat" cmpd="sng" w="12700">
            <a:solidFill>
              <a:srgbClr val="44546A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8" name="Google Shape;108;p5"/>
          <p:cNvSpPr txBox="1"/>
          <p:nvPr/>
        </p:nvSpPr>
        <p:spPr>
          <a:xfrm>
            <a:off x="533910" y="2684913"/>
            <a:ext cx="1866389" cy="38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Tự động hóa </a:t>
            </a:r>
            <a:r>
              <a:rPr b="0" i="0" lang="en-US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pipeline</a:t>
            </a:r>
            <a:endParaRPr b="1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3154325" y="2686087"/>
            <a:ext cx="2245095" cy="38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Đảm bảo dữ liệu </a:t>
            </a:r>
            <a:r>
              <a:rPr b="1" i="0" lang="en-US" sz="1300" u="none" cap="none" strike="noStrik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chính xác</a:t>
            </a:r>
            <a:endParaRPr/>
          </a:p>
        </p:txBody>
      </p:sp>
      <p:sp>
        <p:nvSpPr>
          <p:cNvPr id="110" name="Google Shape;110;p5"/>
          <p:cNvSpPr txBox="1"/>
          <p:nvPr/>
        </p:nvSpPr>
        <p:spPr>
          <a:xfrm>
            <a:off x="533910" y="4113156"/>
            <a:ext cx="1377440" cy="38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Tối ưu </a:t>
            </a:r>
            <a:r>
              <a:rPr b="1" i="0" lang="en-US" sz="1300" u="none" cap="none" strike="noStrike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hiệu suất</a:t>
            </a:r>
            <a:endParaRPr b="1" i="0" sz="1300" u="none" cap="none" strike="noStrike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3154325" y="4113156"/>
            <a:ext cx="2019265" cy="38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Giảm thao tác thủ công</a:t>
            </a:r>
            <a:endParaRPr b="1" i="0" sz="1300" u="none" cap="none" strike="noStrik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unning Basic Rounded Flat icon"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102" y="1997310"/>
            <a:ext cx="687603" cy="68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3140" y="1803136"/>
            <a:ext cx="984481" cy="984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formance Icon Png #123265 - Free Icons Library" id="114" name="Google Shape;11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176" y="3346451"/>
            <a:ext cx="741456" cy="74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9121" y="3340369"/>
            <a:ext cx="1138963" cy="113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5605593" y="2684913"/>
            <a:ext cx="1677853" cy="984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Apache NiFi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Mạnh về ingestion real-time, flow-based UI</a:t>
            </a:r>
            <a:endParaRPr b="1" i="0" sz="1300" u="none" cap="none" strike="noStrik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7304297" y="2684913"/>
            <a:ext cx="1677853" cy="1184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Dagster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Hiện đại, mạnh về orchestration &amp; CI/CD, asset-based pipeline</a:t>
            </a:r>
            <a:endParaRPr b="1" i="0" sz="1300" u="none" cap="none" strike="noStrik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pache nifi logo - Iconos Social Media y Logos" id="118" name="Google Shape;11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3591" y="1904817"/>
            <a:ext cx="780096" cy="780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gster Deep Dive Recap: Orchestrating Flexible Compute for ML with ..." id="119" name="Google Shape;11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9996" y="1790832"/>
            <a:ext cx="1140613" cy="11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04464" y="3909850"/>
            <a:ext cx="1498665" cy="74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99421" y="3888516"/>
            <a:ext cx="1969518" cy="9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>
            <a:hlinkClick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01829" y="3799130"/>
            <a:ext cx="1703934" cy="95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85503" y="4067133"/>
            <a:ext cx="2024488" cy="599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8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8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8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/>
          </a:p>
        </p:txBody>
      </p:sp>
      <p:cxnSp>
        <p:nvCxnSpPr>
          <p:cNvPr id="131" name="Google Shape;131;p8"/>
          <p:cNvCxnSpPr/>
          <p:nvPr/>
        </p:nvCxnSpPr>
        <p:spPr>
          <a:xfrm>
            <a:off x="708175" y="2129150"/>
            <a:ext cx="0" cy="2411400"/>
          </a:xfrm>
          <a:prstGeom prst="straightConnector1">
            <a:avLst/>
          </a:prstGeom>
          <a:noFill/>
          <a:ln cap="flat" cmpd="sng" w="3810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8"/>
          <p:cNvSpPr txBox="1"/>
          <p:nvPr/>
        </p:nvSpPr>
        <p:spPr>
          <a:xfrm>
            <a:off x="891975" y="23308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</a:t>
            </a:r>
            <a:endParaRPr b="0" i="0" sz="5100" u="none" cap="none" strike="noStrike">
              <a:solidFill>
                <a:srgbClr val="002B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891975" y="32116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Apache NiFi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9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9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Apache NiFi </a:t>
            </a: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181100" y="532131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Khái niệm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586763" y="1034063"/>
            <a:ext cx="2401800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Xuất phát từ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NSA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open-source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và gia nhập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Apache Foundation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năm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 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563786" y="1718334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Kiến trúc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flow-based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giao diện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kéo-thả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trực quan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9"/>
          <p:cNvCxnSpPr/>
          <p:nvPr/>
        </p:nvCxnSpPr>
        <p:spPr>
          <a:xfrm>
            <a:off x="23288" y="2478375"/>
            <a:ext cx="10437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4" name="Google Shape;144;p9"/>
          <p:cNvSpPr/>
          <p:nvPr/>
        </p:nvSpPr>
        <p:spPr>
          <a:xfrm>
            <a:off x="1088200" y="2319825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4924577" y="2658325"/>
            <a:ext cx="4130457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Kiến trúc và tính năng chính 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9"/>
          <p:cNvSpPr/>
          <p:nvPr/>
        </p:nvSpPr>
        <p:spPr>
          <a:xfrm flipH="1" rot="-5400000">
            <a:off x="2817925" y="1302075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9"/>
          <p:cNvCxnSpPr/>
          <p:nvPr/>
        </p:nvCxnSpPr>
        <p:spPr>
          <a:xfrm>
            <a:off x="3276225" y="582550"/>
            <a:ext cx="1200" cy="4314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8" name="Google Shape;148;p9"/>
          <p:cNvCxnSpPr/>
          <p:nvPr/>
        </p:nvCxnSpPr>
        <p:spPr>
          <a:xfrm>
            <a:off x="2027700" y="2507450"/>
            <a:ext cx="71163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9" name="Google Shape;149;p9"/>
          <p:cNvSpPr txBox="1"/>
          <p:nvPr/>
        </p:nvSpPr>
        <p:spPr>
          <a:xfrm>
            <a:off x="4189511" y="997985"/>
            <a:ext cx="1251000" cy="353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Trực quan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6311649" y="1641046"/>
            <a:ext cx="1439700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không lý tưởng cho </a:t>
            </a:r>
            <a:r>
              <a:rPr b="1" i="0" lang="en-US" sz="1100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pipeline phức tạp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722457" y="1662374"/>
            <a:ext cx="1617300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Tài liệu nâng cao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còn thiếu</a:t>
            </a:r>
            <a:endParaRPr/>
          </a:p>
        </p:txBody>
      </p:sp>
      <p:sp>
        <p:nvSpPr>
          <p:cNvPr id="152" name="Google Shape;152;p9"/>
          <p:cNvSpPr/>
          <p:nvPr/>
        </p:nvSpPr>
        <p:spPr>
          <a:xfrm>
            <a:off x="3953195" y="537125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Ưu điểm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6613175" y="545575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Thách thức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" name="Google Shape;154;p9"/>
          <p:cNvCxnSpPr/>
          <p:nvPr/>
        </p:nvCxnSpPr>
        <p:spPr>
          <a:xfrm>
            <a:off x="6220475" y="862675"/>
            <a:ext cx="0" cy="13599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86" y="1087350"/>
            <a:ext cx="506034" cy="504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9"/>
          <p:cNvCxnSpPr/>
          <p:nvPr/>
        </p:nvCxnSpPr>
        <p:spPr>
          <a:xfrm>
            <a:off x="3276825" y="1788655"/>
            <a:ext cx="600" cy="65667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3" y="1737982"/>
            <a:ext cx="581843" cy="58184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4189510" y="1462160"/>
            <a:ext cx="2030033" cy="353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Xử lý tốt dữ liệu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  <a:endParaRPr/>
          </a:p>
        </p:txBody>
      </p:sp>
      <p:sp>
        <p:nvSpPr>
          <p:cNvPr id="159" name="Google Shape;159;p9"/>
          <p:cNvSpPr txBox="1"/>
          <p:nvPr/>
        </p:nvSpPr>
        <p:spPr>
          <a:xfrm>
            <a:off x="4189510" y="1973795"/>
            <a:ext cx="2087101" cy="353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Dễ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 tích hợp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nhiều nguồn</a:t>
            </a:r>
            <a:endParaRPr/>
          </a:p>
        </p:txBody>
      </p:sp>
      <p:pic>
        <p:nvPicPr>
          <p:cNvPr descr="Convenience - Free business and finance icons"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657" y="926694"/>
            <a:ext cx="480212" cy="4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8647" y="1162789"/>
            <a:ext cx="1259532" cy="135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10316" y="1913200"/>
            <a:ext cx="507704" cy="507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pe - Free industry icons" id="163" name="Google Shape;16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13175" y="1024904"/>
            <a:ext cx="532766" cy="53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84819" y="867947"/>
            <a:ext cx="820729" cy="820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9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9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9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/>
          </a:p>
        </p:txBody>
      </p:sp>
      <p:cxnSp>
        <p:nvCxnSpPr>
          <p:cNvPr id="168" name="Google Shape;168;p9"/>
          <p:cNvCxnSpPr/>
          <p:nvPr/>
        </p:nvCxnSpPr>
        <p:spPr>
          <a:xfrm>
            <a:off x="4924578" y="3030390"/>
            <a:ext cx="0" cy="1858305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69" name="Google Shape;169;p9"/>
          <p:cNvSpPr txBox="1"/>
          <p:nvPr/>
        </p:nvSpPr>
        <p:spPr>
          <a:xfrm>
            <a:off x="5592993" y="2975425"/>
            <a:ext cx="3512988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Ingestion mạnh mẽ: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nối được với file system, API, Kafka, MQTT, FTP</a:t>
            </a:r>
            <a:endParaRPr/>
          </a:p>
        </p:txBody>
      </p:sp>
      <p:sp>
        <p:nvSpPr>
          <p:cNvPr id="170" name="Google Shape;170;p9"/>
          <p:cNvSpPr txBox="1"/>
          <p:nvPr/>
        </p:nvSpPr>
        <p:spPr>
          <a:xfrm>
            <a:off x="5600969" y="3621364"/>
            <a:ext cx="3362220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Orchestration &amp; Automation: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Processor cấu hình chạy tự động, với khả năng branching, routing, retry logic, scheduling</a:t>
            </a:r>
            <a:endParaRPr/>
          </a:p>
        </p:txBody>
      </p:sp>
      <p:sp>
        <p:nvSpPr>
          <p:cNvPr id="171" name="Google Shape;171;p9"/>
          <p:cNvSpPr txBox="1"/>
          <p:nvPr/>
        </p:nvSpPr>
        <p:spPr>
          <a:xfrm>
            <a:off x="5622181" y="4290980"/>
            <a:ext cx="3483800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Clustering: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Hỗ trợ mở rộng theo cụm để xử lý lượng dữ liệu lớn</a:t>
            </a:r>
            <a:endParaRPr/>
          </a:p>
        </p:txBody>
      </p:sp>
      <p:pic>
        <p:nvPicPr>
          <p:cNvPr descr="Ingestion Special Lineal color icon" id="172" name="Google Shape;172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91318" y="3030390"/>
            <a:ext cx="490706" cy="49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24772" y="3603925"/>
            <a:ext cx="1093741" cy="728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uster Analysis Filled Line Icon Afbeelding door IconBunny · Creative ..." id="174" name="Google Shape;174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69449" y="4228553"/>
            <a:ext cx="864965" cy="576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>
            <a:off x="73974" y="2658325"/>
            <a:ext cx="4799655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Cấu trúc Flow Controller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diagram of a computer&#10;&#10;AI-generated content may be incorrect." id="176" name="Google Shape;176;p9"/>
          <p:cNvPicPr preferRelativeResize="0"/>
          <p:nvPr/>
        </p:nvPicPr>
        <p:blipFill rotWithShape="1">
          <a:blip r:embed="rId13">
            <a:alphaModFix/>
          </a:blip>
          <a:srcRect b="3241" l="3637" r="-1210" t="4637"/>
          <a:stretch/>
        </p:blipFill>
        <p:spPr>
          <a:xfrm>
            <a:off x="1217107" y="3321047"/>
            <a:ext cx="2529345" cy="1231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9"/>
          <p:cNvCxnSpPr/>
          <p:nvPr/>
        </p:nvCxnSpPr>
        <p:spPr>
          <a:xfrm flipH="1" rot="10800000">
            <a:off x="1172236" y="4389120"/>
            <a:ext cx="446921" cy="163455"/>
          </a:xfrm>
          <a:prstGeom prst="straightConnector1">
            <a:avLst/>
          </a:prstGeom>
          <a:noFill/>
          <a:ln cap="flat" cmpd="sng" w="9525">
            <a:solidFill>
              <a:srgbClr val="4E699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8" name="Google Shape;178;p9"/>
          <p:cNvGrpSpPr/>
          <p:nvPr/>
        </p:nvGrpSpPr>
        <p:grpSpPr>
          <a:xfrm>
            <a:off x="138787" y="4041202"/>
            <a:ext cx="1033449" cy="736481"/>
            <a:chOff x="138787" y="4041202"/>
            <a:chExt cx="1033449" cy="736481"/>
          </a:xfrm>
        </p:grpSpPr>
        <p:sp>
          <p:nvSpPr>
            <p:cNvPr id="179" name="Google Shape;179;p9"/>
            <p:cNvSpPr/>
            <p:nvPr/>
          </p:nvSpPr>
          <p:spPr>
            <a:xfrm>
              <a:off x="138787" y="4041202"/>
              <a:ext cx="1033449" cy="73648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D7E6B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9"/>
            <p:cNvSpPr txBox="1"/>
            <p:nvPr/>
          </p:nvSpPr>
          <p:spPr>
            <a:xfrm>
              <a:off x="158545" y="4086292"/>
              <a:ext cx="993933" cy="6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Nhận, xử 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lí và </a:t>
              </a: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gửi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dữ liệu đi</a:t>
              </a:r>
              <a:endParaRPr b="1" i="0" sz="10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38787" y="3062093"/>
            <a:ext cx="1033449" cy="736481"/>
            <a:chOff x="138787" y="4041202"/>
            <a:chExt cx="1033449" cy="736481"/>
          </a:xfrm>
        </p:grpSpPr>
        <p:sp>
          <p:nvSpPr>
            <p:cNvPr id="182" name="Google Shape;182;p9"/>
            <p:cNvSpPr/>
            <p:nvPr/>
          </p:nvSpPr>
          <p:spPr>
            <a:xfrm>
              <a:off x="138787" y="4041202"/>
              <a:ext cx="1033449" cy="73648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D7E6B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9"/>
            <p:cNvSpPr txBox="1"/>
            <p:nvPr/>
          </p:nvSpPr>
          <p:spPr>
            <a:xfrm>
              <a:off x="158545" y="4086292"/>
              <a:ext cx="993933" cy="6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phần tử 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dữ liệu đang </a:t>
              </a: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được xử lý </a:t>
              </a:r>
              <a:endParaRPr/>
            </a:p>
          </p:txBody>
        </p:sp>
      </p:grpSp>
      <p:cxnSp>
        <p:nvCxnSpPr>
          <p:cNvPr id="184" name="Google Shape;184;p9"/>
          <p:cNvCxnSpPr/>
          <p:nvPr/>
        </p:nvCxnSpPr>
        <p:spPr>
          <a:xfrm>
            <a:off x="1172236" y="3521096"/>
            <a:ext cx="855464" cy="30826"/>
          </a:xfrm>
          <a:prstGeom prst="straightConnector1">
            <a:avLst/>
          </a:prstGeom>
          <a:noFill/>
          <a:ln cap="flat" cmpd="sng" w="9525">
            <a:solidFill>
              <a:srgbClr val="4E699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5" name="Google Shape;185;p9"/>
          <p:cNvGrpSpPr/>
          <p:nvPr/>
        </p:nvGrpSpPr>
        <p:grpSpPr>
          <a:xfrm>
            <a:off x="3768887" y="3002618"/>
            <a:ext cx="1033449" cy="736481"/>
            <a:chOff x="138787" y="4041202"/>
            <a:chExt cx="1033449" cy="736481"/>
          </a:xfrm>
        </p:grpSpPr>
        <p:sp>
          <p:nvSpPr>
            <p:cNvPr id="186" name="Google Shape;186;p9"/>
            <p:cNvSpPr/>
            <p:nvPr/>
          </p:nvSpPr>
          <p:spPr>
            <a:xfrm>
              <a:off x="138787" y="4041202"/>
              <a:ext cx="1033449" cy="73648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D7E6B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 txBox="1"/>
            <p:nvPr/>
          </p:nvSpPr>
          <p:spPr>
            <a:xfrm>
              <a:off x="158545" y="4086292"/>
              <a:ext cx="993933" cy="6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phần tử 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dữ liệu đang </a:t>
              </a: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được xử lý </a:t>
              </a:r>
              <a:endParaRPr/>
            </a:p>
          </p:txBody>
        </p:sp>
      </p:grpSp>
      <p:cxnSp>
        <p:nvCxnSpPr>
          <p:cNvPr id="188" name="Google Shape;188;p9"/>
          <p:cNvCxnSpPr>
            <a:endCxn id="187" idx="1"/>
          </p:cNvCxnSpPr>
          <p:nvPr/>
        </p:nvCxnSpPr>
        <p:spPr>
          <a:xfrm flipH="1" rot="10800000">
            <a:off x="2893745" y="3370858"/>
            <a:ext cx="894900" cy="260700"/>
          </a:xfrm>
          <a:prstGeom prst="straightConnector1">
            <a:avLst/>
          </a:prstGeom>
          <a:noFill/>
          <a:ln cap="flat" cmpd="sng" w="9525">
            <a:solidFill>
              <a:srgbClr val="4E699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9" name="Google Shape;189;p9"/>
          <p:cNvGrpSpPr/>
          <p:nvPr/>
        </p:nvGrpSpPr>
        <p:grpSpPr>
          <a:xfrm>
            <a:off x="3750946" y="3893805"/>
            <a:ext cx="1180763" cy="1107965"/>
            <a:chOff x="147393" y="4009627"/>
            <a:chExt cx="1066727" cy="1107965"/>
          </a:xfrm>
        </p:grpSpPr>
        <p:sp>
          <p:nvSpPr>
            <p:cNvPr id="190" name="Google Shape;190;p9"/>
            <p:cNvSpPr/>
            <p:nvPr/>
          </p:nvSpPr>
          <p:spPr>
            <a:xfrm>
              <a:off x="147393" y="4017125"/>
              <a:ext cx="1033449" cy="109297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D7E6B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9"/>
            <p:cNvSpPr txBox="1"/>
            <p:nvPr/>
          </p:nvSpPr>
          <p:spPr>
            <a:xfrm>
              <a:off x="200432" y="4009627"/>
              <a:ext cx="1013688" cy="11079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Điều khiển 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các thành phần khác, </a:t>
              </a: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luồng dữ liệu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lịch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chạy Processor và ghi </a:t>
              </a:r>
              <a:r>
                <a:rPr b="1" i="0" lang="en-US" sz="1000" u="none" cap="none" strike="noStrik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>lịch sử </a:t>
              </a:r>
              <a:endParaRPr b="1" i="0" sz="10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2" name="Google Shape;192;p9"/>
          <p:cNvCxnSpPr/>
          <p:nvPr/>
        </p:nvCxnSpPr>
        <p:spPr>
          <a:xfrm>
            <a:off x="3610316" y="4516874"/>
            <a:ext cx="178329" cy="43199"/>
          </a:xfrm>
          <a:prstGeom prst="straightConnector1">
            <a:avLst/>
          </a:prstGeom>
          <a:noFill/>
          <a:ln cap="flat" cmpd="sng" w="9525">
            <a:solidFill>
              <a:srgbClr val="4E6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10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10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10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endParaRPr/>
          </a:p>
        </p:txBody>
      </p:sp>
      <p:cxnSp>
        <p:nvCxnSpPr>
          <p:cNvPr id="200" name="Google Shape;200;p10"/>
          <p:cNvCxnSpPr/>
          <p:nvPr/>
        </p:nvCxnSpPr>
        <p:spPr>
          <a:xfrm>
            <a:off x="708175" y="2129150"/>
            <a:ext cx="0" cy="2411400"/>
          </a:xfrm>
          <a:prstGeom prst="straightConnector1">
            <a:avLst/>
          </a:prstGeom>
          <a:noFill/>
          <a:ln cap="flat" cmpd="sng" w="3810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10"/>
          <p:cNvSpPr txBox="1"/>
          <p:nvPr/>
        </p:nvSpPr>
        <p:spPr>
          <a:xfrm>
            <a:off x="891975" y="23308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</a:t>
            </a:r>
            <a:endParaRPr b="0" i="0" sz="5100" u="none" cap="none" strike="noStrike">
              <a:solidFill>
                <a:srgbClr val="002B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891975" y="3211625"/>
            <a:ext cx="61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002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Dagster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11"/>
          <p:cNvCxnSpPr/>
          <p:nvPr/>
        </p:nvCxnSpPr>
        <p:spPr>
          <a:xfrm>
            <a:off x="-5550" y="354125"/>
            <a:ext cx="9155100" cy="0"/>
          </a:xfrm>
          <a:prstGeom prst="straightConnector1">
            <a:avLst/>
          </a:prstGeom>
          <a:noFill/>
          <a:ln cap="flat" cmpd="sng" w="19050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11"/>
          <p:cNvSpPr txBox="1"/>
          <p:nvPr/>
        </p:nvSpPr>
        <p:spPr>
          <a:xfrm>
            <a:off x="73975" y="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2B65"/>
                </a:solidFill>
                <a:latin typeface="Roboto"/>
                <a:ea typeface="Roboto"/>
                <a:cs typeface="Roboto"/>
                <a:sym typeface="Roboto"/>
              </a:rPr>
              <a:t>Apache NiFi </a:t>
            </a:r>
            <a:endParaRPr/>
          </a:p>
        </p:txBody>
      </p:sp>
      <p:sp>
        <p:nvSpPr>
          <p:cNvPr id="209" name="Google Shape;209;p11"/>
          <p:cNvSpPr/>
          <p:nvPr/>
        </p:nvSpPr>
        <p:spPr>
          <a:xfrm>
            <a:off x="212729" y="545574"/>
            <a:ext cx="2854500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Khái niệm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586344" y="1114708"/>
            <a:ext cx="2401800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Open-source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Elementl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phát triển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563786" y="1718334"/>
            <a:ext cx="24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Pipeline theo asset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(tập trung dữ liệu đầu ra)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11"/>
          <p:cNvCxnSpPr/>
          <p:nvPr/>
        </p:nvCxnSpPr>
        <p:spPr>
          <a:xfrm>
            <a:off x="23288" y="2478375"/>
            <a:ext cx="10437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13" name="Google Shape;213;p11"/>
          <p:cNvSpPr/>
          <p:nvPr/>
        </p:nvSpPr>
        <p:spPr>
          <a:xfrm>
            <a:off x="1088200" y="2319825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101245" y="2658325"/>
            <a:ext cx="8941511" cy="317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Kiến trúc và tính năng chính 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11"/>
          <p:cNvSpPr/>
          <p:nvPr/>
        </p:nvSpPr>
        <p:spPr>
          <a:xfrm flipH="1" rot="-5400000">
            <a:off x="2817925" y="1302075"/>
            <a:ext cx="905150" cy="317100"/>
          </a:xfrm>
          <a:prstGeom prst="flowChartMerge">
            <a:avLst/>
          </a:prstGeom>
          <a:solidFill>
            <a:srgbClr val="002B65"/>
          </a:solidFill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11"/>
          <p:cNvCxnSpPr/>
          <p:nvPr/>
        </p:nvCxnSpPr>
        <p:spPr>
          <a:xfrm>
            <a:off x="3276225" y="582550"/>
            <a:ext cx="1200" cy="4314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7" name="Google Shape;217;p11"/>
          <p:cNvCxnSpPr/>
          <p:nvPr/>
        </p:nvCxnSpPr>
        <p:spPr>
          <a:xfrm>
            <a:off x="2027700" y="2507450"/>
            <a:ext cx="71163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18" name="Google Shape;218;p11"/>
          <p:cNvSpPr txBox="1"/>
          <p:nvPr/>
        </p:nvSpPr>
        <p:spPr>
          <a:xfrm>
            <a:off x="4189510" y="997985"/>
            <a:ext cx="1963009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Dễ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kiểm thử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dễ tích hợp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6311649" y="1641046"/>
            <a:ext cx="1439700" cy="353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Yêu cầu viết </a:t>
            </a:r>
            <a:r>
              <a:rPr b="1" i="0" lang="en-US" sz="1100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/>
          </a:p>
        </p:txBody>
      </p:sp>
      <p:sp>
        <p:nvSpPr>
          <p:cNvPr id="220" name="Google Shape;220;p11"/>
          <p:cNvSpPr txBox="1"/>
          <p:nvPr/>
        </p:nvSpPr>
        <p:spPr>
          <a:xfrm>
            <a:off x="7639446" y="1664109"/>
            <a:ext cx="1617300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Cần thời gian làm quen với khái niệm</a:t>
            </a:r>
            <a:r>
              <a:rPr b="1" i="0" lang="en-US" sz="1100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 assets và IO manager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3953195" y="537125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Ưu điểm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6813607" y="537125"/>
            <a:ext cx="1717500" cy="317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Thách thức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" name="Google Shape;223;p11"/>
          <p:cNvCxnSpPr/>
          <p:nvPr/>
        </p:nvCxnSpPr>
        <p:spPr>
          <a:xfrm>
            <a:off x="6220475" y="862675"/>
            <a:ext cx="0" cy="135990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4" name="Google Shape;224;p11"/>
          <p:cNvSpPr txBox="1"/>
          <p:nvPr/>
        </p:nvSpPr>
        <p:spPr>
          <a:xfrm>
            <a:off x="229874" y="4004370"/>
            <a:ext cx="1966439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Asset-based pipeline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Xác định các asset và mối quan hệ giữa chúng</a:t>
            </a:r>
            <a:endParaRPr/>
          </a:p>
        </p:txBody>
      </p:sp>
      <p:sp>
        <p:nvSpPr>
          <p:cNvPr id="225" name="Google Shape;225;p11"/>
          <p:cNvSpPr txBox="1"/>
          <p:nvPr/>
        </p:nvSpPr>
        <p:spPr>
          <a:xfrm>
            <a:off x="2491799" y="4004370"/>
            <a:ext cx="1966439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Ingestion qua integration</a:t>
            </a:r>
            <a:endParaRPr b="1" i="0" sz="11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Tích hợp với nguồn dữ liệu qua code (SQL, API, dbt...)</a:t>
            </a:r>
            <a:endParaRPr/>
          </a:p>
        </p:txBody>
      </p:sp>
      <p:sp>
        <p:nvSpPr>
          <p:cNvPr id="226" name="Google Shape;226;p11"/>
          <p:cNvSpPr txBox="1"/>
          <p:nvPr/>
        </p:nvSpPr>
        <p:spPr>
          <a:xfrm>
            <a:off x="4753724" y="4004370"/>
            <a:ext cx="2102046" cy="861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Orchestration mạnh mẽ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scheduler, retry logic, conditional branching,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logging, tích hợp CI/CD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7015650" y="4004370"/>
            <a:ext cx="1966439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Tích hợp tốt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Docker, Kubernetes, dbt, Airbyte, Snowflake</a:t>
            </a:r>
            <a:endParaRPr/>
          </a:p>
        </p:txBody>
      </p:sp>
      <p:pic>
        <p:nvPicPr>
          <p:cNvPr descr="Ingestion Special Lineal color icon"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7396" y="3205370"/>
            <a:ext cx="723823" cy="72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0866" y="3081234"/>
            <a:ext cx="1660413" cy="1106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11"/>
          <p:cNvCxnSpPr/>
          <p:nvPr/>
        </p:nvCxnSpPr>
        <p:spPr>
          <a:xfrm>
            <a:off x="3276825" y="1788655"/>
            <a:ext cx="600" cy="65667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1" name="Google Shape;231;p11"/>
          <p:cNvSpPr txBox="1"/>
          <p:nvPr/>
        </p:nvSpPr>
        <p:spPr>
          <a:xfrm>
            <a:off x="4189510" y="1462160"/>
            <a:ext cx="2030033" cy="353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Hệ sinh thái lập trình hiện đại</a:t>
            </a:r>
            <a:endParaRPr b="1" i="0" sz="11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4189510" y="1973795"/>
            <a:ext cx="2087101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Thích hợp cho </a:t>
            </a:r>
            <a:r>
              <a:rPr b="1" i="0" lang="en-US" sz="11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team Data Engineer</a:t>
            </a:r>
            <a:endParaRPr/>
          </a:p>
        </p:txBody>
      </p:sp>
      <p:pic>
        <p:nvPicPr>
          <p:cNvPr descr="Pipe - Free industry icons" id="233" name="Google Shape;23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305" y="3230967"/>
            <a:ext cx="692466" cy="692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11"/>
          <p:cNvCxnSpPr/>
          <p:nvPr/>
        </p:nvCxnSpPr>
        <p:spPr>
          <a:xfrm>
            <a:off x="-213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11"/>
          <p:cNvCxnSpPr/>
          <p:nvPr/>
        </p:nvCxnSpPr>
        <p:spPr>
          <a:xfrm>
            <a:off x="6268800" y="4855975"/>
            <a:ext cx="2875200" cy="0"/>
          </a:xfrm>
          <a:prstGeom prst="straightConnector1">
            <a:avLst/>
          </a:prstGeom>
          <a:noFill/>
          <a:ln cap="flat" cmpd="sng" w="9525">
            <a:solidFill>
              <a:srgbClr val="002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11"/>
          <p:cNvSpPr txBox="1"/>
          <p:nvPr/>
        </p:nvSpPr>
        <p:spPr>
          <a:xfrm>
            <a:off x="8725701" y="4835723"/>
            <a:ext cx="418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08</a:t>
            </a: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288" y="1086897"/>
            <a:ext cx="574257" cy="532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peline Phatplus Blue icon" id="238" name="Google Shape;23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132" y="1743313"/>
            <a:ext cx="564173" cy="564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gitalization, company, datanomics, corporation, digital enterprise ..." id="239" name="Google Shape;23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36179" y="3150549"/>
            <a:ext cx="740441" cy="740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vops Special Flat icon" id="240" name="Google Shape;240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52938" y="848890"/>
            <a:ext cx="749575" cy="74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ological - Free education icons" id="241" name="Google Shape;241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24268" y="1457756"/>
            <a:ext cx="431772" cy="431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mworkers around coworking gradient style icon 2592790 Vector Art at ..." id="242" name="Google Shape;242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36145" y="1887925"/>
            <a:ext cx="573451" cy="573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owser Maxim Baltag Flat icon" id="243" name="Google Shape;243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06185" y="1026340"/>
            <a:ext cx="644425" cy="64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 itim2101 Flat icon" id="244" name="Google Shape;244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47774" y="1022380"/>
            <a:ext cx="683445" cy="68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Hau Pham</dc:creator>
</cp:coreProperties>
</file>